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Kingred Modern" charset="1" panose="00000000000000000000"/>
      <p:regular r:id="rId15"/>
    </p:embeddedFont>
    <p:embeddedFont>
      <p:font typeface="Helvetica World" charset="1" panose="020B0500040000020004"/>
      <p:regular r:id="rId16"/>
    </p:embeddedFont>
    <p:embeddedFont>
      <p:font typeface="Canva Sans Bold" charset="1" panose="020B0803030501040103"/>
      <p:regular r:id="rId17"/>
    </p:embeddedFont>
    <p:embeddedFont>
      <p:font typeface="Canva Sans" charset="1" panose="020B05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youtube.com/playlist?list=PLQtvqXM8-V-vImrA1pkzPu7ktHgJENlmI" TargetMode="External" Type="http://schemas.openxmlformats.org/officeDocument/2006/relationships/hyperlink"/><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https://youtu.be/-dEX1SZOZEY?si=ipAiDT86NW07Dtw5" TargetMode="External" Type="http://schemas.openxmlformats.org/officeDocument/2006/relationships/hyperlink"/><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https://youtu.be/Fd7wjZDoh7g?si=IPMbJNBYxQcoGkyG" TargetMode="External" Type="http://schemas.openxmlformats.org/officeDocument/2006/relationships/hyperlink"/><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https://youtu.be/KhWuLvb934g?si=BdM6QihFf1ttVAaB" TargetMode="External" Type="http://schemas.openxmlformats.org/officeDocument/2006/relationships/hyperlink"/><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2802904" y="9019220"/>
            <a:ext cx="3465428" cy="3943588"/>
          </a:xfrm>
          <a:custGeom>
            <a:avLst/>
            <a:gdLst/>
            <a:ahLst/>
            <a:cxnLst/>
            <a:rect r="r" b="b" t="t" l="l"/>
            <a:pathLst>
              <a:path h="3943588" w="3465428">
                <a:moveTo>
                  <a:pt x="0" y="0"/>
                </a:moveTo>
                <a:lnTo>
                  <a:pt x="3465428" y="0"/>
                </a:lnTo>
                <a:lnTo>
                  <a:pt x="3465428" y="3943588"/>
                </a:lnTo>
                <a:lnTo>
                  <a:pt x="0" y="3943588"/>
                </a:lnTo>
                <a:lnTo>
                  <a:pt x="0" y="0"/>
                </a:lnTo>
                <a:close/>
              </a:path>
            </a:pathLst>
          </a:custGeom>
          <a:blipFill>
            <a:blip r:embed="rId3"/>
            <a:stretch>
              <a:fillRect l="0" t="0" r="0" b="0"/>
            </a:stretch>
          </a:blipFill>
        </p:spPr>
      </p:sp>
      <p:sp>
        <p:nvSpPr>
          <p:cNvPr name="Freeform 4" id="4"/>
          <p:cNvSpPr/>
          <p:nvPr/>
        </p:nvSpPr>
        <p:spPr>
          <a:xfrm flipH="false" flipV="false" rot="0">
            <a:off x="15563882" y="8045750"/>
            <a:ext cx="3390836" cy="3132284"/>
          </a:xfrm>
          <a:custGeom>
            <a:avLst/>
            <a:gdLst/>
            <a:ahLst/>
            <a:cxnLst/>
            <a:rect r="r" b="b" t="t" l="l"/>
            <a:pathLst>
              <a:path h="3132284" w="3390836">
                <a:moveTo>
                  <a:pt x="0" y="0"/>
                </a:moveTo>
                <a:lnTo>
                  <a:pt x="3390836" y="0"/>
                </a:lnTo>
                <a:lnTo>
                  <a:pt x="3390836" y="3132285"/>
                </a:lnTo>
                <a:lnTo>
                  <a:pt x="0" y="3132285"/>
                </a:lnTo>
                <a:lnTo>
                  <a:pt x="0" y="0"/>
                </a:lnTo>
                <a:close/>
              </a:path>
            </a:pathLst>
          </a:custGeom>
          <a:blipFill>
            <a:blip r:embed="rId4"/>
            <a:stretch>
              <a:fillRect l="0" t="0" r="0" b="0"/>
            </a:stretch>
          </a:blipFill>
        </p:spPr>
      </p:sp>
      <p:sp>
        <p:nvSpPr>
          <p:cNvPr name="Freeform 5" id="5"/>
          <p:cNvSpPr/>
          <p:nvPr/>
        </p:nvSpPr>
        <p:spPr>
          <a:xfrm flipH="false" flipV="false" rot="735098">
            <a:off x="17012790" y="5558490"/>
            <a:ext cx="2550420" cy="2355951"/>
          </a:xfrm>
          <a:custGeom>
            <a:avLst/>
            <a:gdLst/>
            <a:ahLst/>
            <a:cxnLst/>
            <a:rect r="r" b="b" t="t" l="l"/>
            <a:pathLst>
              <a:path h="2355951" w="2550420">
                <a:moveTo>
                  <a:pt x="0" y="0"/>
                </a:moveTo>
                <a:lnTo>
                  <a:pt x="2550420" y="0"/>
                </a:lnTo>
                <a:lnTo>
                  <a:pt x="2550420" y="2355951"/>
                </a:lnTo>
                <a:lnTo>
                  <a:pt x="0" y="2355951"/>
                </a:lnTo>
                <a:lnTo>
                  <a:pt x="0" y="0"/>
                </a:lnTo>
                <a:close/>
              </a:path>
            </a:pathLst>
          </a:custGeom>
          <a:blipFill>
            <a:blip r:embed="rId4"/>
            <a:stretch>
              <a:fillRect l="0" t="0" r="0" b="0"/>
            </a:stretch>
          </a:blipFill>
        </p:spPr>
      </p:sp>
      <p:sp>
        <p:nvSpPr>
          <p:cNvPr name="Freeform 6" id="6"/>
          <p:cNvSpPr/>
          <p:nvPr/>
        </p:nvSpPr>
        <p:spPr>
          <a:xfrm flipH="true" flipV="false" rot="3880940">
            <a:off x="-859658" y="693803"/>
            <a:ext cx="3227254" cy="4927105"/>
          </a:xfrm>
          <a:custGeom>
            <a:avLst/>
            <a:gdLst/>
            <a:ahLst/>
            <a:cxnLst/>
            <a:rect r="r" b="b" t="t" l="l"/>
            <a:pathLst>
              <a:path h="4927105" w="3227254">
                <a:moveTo>
                  <a:pt x="3227254" y="0"/>
                </a:moveTo>
                <a:lnTo>
                  <a:pt x="0" y="0"/>
                </a:lnTo>
                <a:lnTo>
                  <a:pt x="0" y="4927105"/>
                </a:lnTo>
                <a:lnTo>
                  <a:pt x="3227254" y="4927105"/>
                </a:lnTo>
                <a:lnTo>
                  <a:pt x="3227254" y="0"/>
                </a:lnTo>
                <a:close/>
              </a:path>
            </a:pathLst>
          </a:custGeom>
          <a:blipFill>
            <a:blip r:embed="rId5"/>
            <a:stretch>
              <a:fillRect l="0" t="0" r="0" b="0"/>
            </a:stretch>
          </a:blipFill>
        </p:spPr>
      </p:sp>
      <p:sp>
        <p:nvSpPr>
          <p:cNvPr name="Freeform 7" id="7"/>
          <p:cNvSpPr/>
          <p:nvPr/>
        </p:nvSpPr>
        <p:spPr>
          <a:xfrm flipH="true" flipV="false" rot="2700000">
            <a:off x="-367506" y="-2305346"/>
            <a:ext cx="1826987" cy="4610693"/>
          </a:xfrm>
          <a:custGeom>
            <a:avLst/>
            <a:gdLst/>
            <a:ahLst/>
            <a:cxnLst/>
            <a:rect r="r" b="b" t="t" l="l"/>
            <a:pathLst>
              <a:path h="4610693" w="1826987">
                <a:moveTo>
                  <a:pt x="1826987" y="0"/>
                </a:moveTo>
                <a:lnTo>
                  <a:pt x="0" y="0"/>
                </a:lnTo>
                <a:lnTo>
                  <a:pt x="0" y="4610692"/>
                </a:lnTo>
                <a:lnTo>
                  <a:pt x="1826987" y="4610692"/>
                </a:lnTo>
                <a:lnTo>
                  <a:pt x="1826987" y="0"/>
                </a:lnTo>
                <a:close/>
              </a:path>
            </a:pathLst>
          </a:custGeom>
          <a:blipFill>
            <a:blip r:embed="rId6"/>
            <a:stretch>
              <a:fillRect l="0" t="0" r="0" b="0"/>
            </a:stretch>
          </a:blipFill>
        </p:spPr>
      </p:sp>
      <p:sp>
        <p:nvSpPr>
          <p:cNvPr name="Freeform 8" id="8"/>
          <p:cNvSpPr/>
          <p:nvPr/>
        </p:nvSpPr>
        <p:spPr>
          <a:xfrm flipH="false" flipV="false" rot="8862344">
            <a:off x="2042299" y="-3686438"/>
            <a:ext cx="5543601" cy="5399367"/>
          </a:xfrm>
          <a:custGeom>
            <a:avLst/>
            <a:gdLst/>
            <a:ahLst/>
            <a:cxnLst/>
            <a:rect r="r" b="b" t="t" l="l"/>
            <a:pathLst>
              <a:path h="5399367" w="5543601">
                <a:moveTo>
                  <a:pt x="0" y="0"/>
                </a:moveTo>
                <a:lnTo>
                  <a:pt x="5543601" y="0"/>
                </a:lnTo>
                <a:lnTo>
                  <a:pt x="5543601" y="5399367"/>
                </a:lnTo>
                <a:lnTo>
                  <a:pt x="0" y="5399367"/>
                </a:lnTo>
                <a:lnTo>
                  <a:pt x="0" y="0"/>
                </a:lnTo>
                <a:close/>
              </a:path>
            </a:pathLst>
          </a:custGeom>
          <a:blipFill>
            <a:blip r:embed="rId7"/>
            <a:stretch>
              <a:fillRect l="0" t="0" r="0" b="0"/>
            </a:stretch>
          </a:blipFill>
        </p:spPr>
      </p:sp>
      <p:sp>
        <p:nvSpPr>
          <p:cNvPr name="Freeform 9" id="9"/>
          <p:cNvSpPr/>
          <p:nvPr/>
        </p:nvSpPr>
        <p:spPr>
          <a:xfrm flipH="false" flipV="false" rot="0">
            <a:off x="11233907" y="-4481194"/>
            <a:ext cx="8550234" cy="8229600"/>
          </a:xfrm>
          <a:custGeom>
            <a:avLst/>
            <a:gdLst/>
            <a:ahLst/>
            <a:cxnLst/>
            <a:rect r="r" b="b" t="t" l="l"/>
            <a:pathLst>
              <a:path h="8229600" w="8550234">
                <a:moveTo>
                  <a:pt x="0" y="0"/>
                </a:moveTo>
                <a:lnTo>
                  <a:pt x="8550233" y="0"/>
                </a:lnTo>
                <a:lnTo>
                  <a:pt x="8550233" y="8229600"/>
                </a:lnTo>
                <a:lnTo>
                  <a:pt x="0" y="8229600"/>
                </a:lnTo>
                <a:lnTo>
                  <a:pt x="0" y="0"/>
                </a:lnTo>
                <a:close/>
              </a:path>
            </a:pathLst>
          </a:custGeom>
          <a:blipFill>
            <a:blip r:embed="rId8"/>
            <a:stretch>
              <a:fillRect l="0" t="0" r="0" b="0"/>
            </a:stretch>
          </a:blipFill>
        </p:spPr>
      </p:sp>
      <p:sp>
        <p:nvSpPr>
          <p:cNvPr name="Freeform 10" id="10"/>
          <p:cNvSpPr/>
          <p:nvPr/>
        </p:nvSpPr>
        <p:spPr>
          <a:xfrm flipH="false" flipV="false" rot="0">
            <a:off x="-3054723" y="7063235"/>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8"/>
            <a:stretch>
              <a:fillRect l="0" t="0" r="0" b="0"/>
            </a:stretch>
          </a:blipFill>
        </p:spPr>
      </p:sp>
      <p:sp>
        <p:nvSpPr>
          <p:cNvPr name="Freeform 11" id="11"/>
          <p:cNvSpPr/>
          <p:nvPr/>
        </p:nvSpPr>
        <p:spPr>
          <a:xfrm flipH="false" flipV="false" rot="0">
            <a:off x="-256763" y="7383999"/>
            <a:ext cx="3651885" cy="8229600"/>
          </a:xfrm>
          <a:custGeom>
            <a:avLst/>
            <a:gdLst/>
            <a:ahLst/>
            <a:cxnLst/>
            <a:rect r="r" b="b" t="t" l="l"/>
            <a:pathLst>
              <a:path h="8229600" w="3651885">
                <a:moveTo>
                  <a:pt x="0" y="0"/>
                </a:moveTo>
                <a:lnTo>
                  <a:pt x="3651885" y="0"/>
                </a:lnTo>
                <a:lnTo>
                  <a:pt x="3651885" y="8229600"/>
                </a:lnTo>
                <a:lnTo>
                  <a:pt x="0" y="8229600"/>
                </a:lnTo>
                <a:lnTo>
                  <a:pt x="0" y="0"/>
                </a:lnTo>
                <a:close/>
              </a:path>
            </a:pathLst>
          </a:custGeom>
          <a:blipFill>
            <a:blip r:embed="rId9"/>
            <a:stretch>
              <a:fillRect l="0" t="0" r="0" b="0"/>
            </a:stretch>
          </a:blipFill>
        </p:spPr>
      </p:sp>
      <p:sp>
        <p:nvSpPr>
          <p:cNvPr name="Freeform 12" id="12"/>
          <p:cNvSpPr/>
          <p:nvPr/>
        </p:nvSpPr>
        <p:spPr>
          <a:xfrm flipH="false" flipV="true" rot="0">
            <a:off x="14301621" y="-5072245"/>
            <a:ext cx="3651885" cy="8229600"/>
          </a:xfrm>
          <a:custGeom>
            <a:avLst/>
            <a:gdLst/>
            <a:ahLst/>
            <a:cxnLst/>
            <a:rect r="r" b="b" t="t" l="l"/>
            <a:pathLst>
              <a:path h="8229600" w="3651885">
                <a:moveTo>
                  <a:pt x="0" y="8229600"/>
                </a:moveTo>
                <a:lnTo>
                  <a:pt x="3651885" y="8229600"/>
                </a:lnTo>
                <a:lnTo>
                  <a:pt x="3651885" y="0"/>
                </a:lnTo>
                <a:lnTo>
                  <a:pt x="0" y="0"/>
                </a:lnTo>
                <a:lnTo>
                  <a:pt x="0" y="8229600"/>
                </a:lnTo>
                <a:close/>
              </a:path>
            </a:pathLst>
          </a:custGeom>
          <a:blipFill>
            <a:blip r:embed="rId9"/>
            <a:stretch>
              <a:fillRect l="0" t="0" r="0" b="0"/>
            </a:stretch>
          </a:blipFill>
        </p:spPr>
      </p:sp>
      <p:sp>
        <p:nvSpPr>
          <p:cNvPr name="TextBox 13" id="13"/>
          <p:cNvSpPr txBox="true"/>
          <p:nvPr/>
        </p:nvSpPr>
        <p:spPr>
          <a:xfrm rot="0">
            <a:off x="734667" y="1626960"/>
            <a:ext cx="16818666" cy="4389596"/>
          </a:xfrm>
          <a:prstGeom prst="rect">
            <a:avLst/>
          </a:prstGeom>
        </p:spPr>
        <p:txBody>
          <a:bodyPr anchor="t" rtlCol="false" tIns="0" lIns="0" bIns="0" rIns="0">
            <a:spAutoFit/>
          </a:bodyPr>
          <a:lstStyle/>
          <a:p>
            <a:pPr algn="ctr">
              <a:lnSpc>
                <a:spcPts val="11628"/>
              </a:lnSpc>
            </a:pPr>
            <a:r>
              <a:rPr lang="en-US" sz="8306">
                <a:solidFill>
                  <a:srgbClr val="6E4823"/>
                </a:solidFill>
                <a:latin typeface="Kingred Modern"/>
                <a:ea typeface="Kingred Modern"/>
                <a:cs typeface="Kingred Modern"/>
                <a:sym typeface="Kingred Modern"/>
              </a:rPr>
              <a:t>ROBOT TRAJECTORY OPTIMIZATION USING MATLAB OPTIMIZATION TOOLBOX</a:t>
            </a:r>
          </a:p>
        </p:txBody>
      </p:sp>
      <p:sp>
        <p:nvSpPr>
          <p:cNvPr name="TextBox 14" id="14"/>
          <p:cNvSpPr txBox="true"/>
          <p:nvPr/>
        </p:nvSpPr>
        <p:spPr>
          <a:xfrm rot="0">
            <a:off x="6197613" y="6650741"/>
            <a:ext cx="5892774" cy="2343942"/>
          </a:xfrm>
          <a:prstGeom prst="rect">
            <a:avLst/>
          </a:prstGeom>
        </p:spPr>
        <p:txBody>
          <a:bodyPr anchor="t" rtlCol="false" tIns="0" lIns="0" bIns="0" rIns="0">
            <a:spAutoFit/>
          </a:bodyPr>
          <a:lstStyle/>
          <a:p>
            <a:pPr algn="ctr">
              <a:lnSpc>
                <a:spcPts val="6256"/>
              </a:lnSpc>
            </a:pPr>
            <a:r>
              <a:rPr lang="en-US" sz="4468">
                <a:solidFill>
                  <a:srgbClr val="A4835C"/>
                </a:solidFill>
                <a:latin typeface="Helvetica World"/>
                <a:ea typeface="Helvetica World"/>
                <a:cs typeface="Helvetica World"/>
                <a:sym typeface="Helvetica World"/>
              </a:rPr>
              <a:t>Mentors:</a:t>
            </a:r>
          </a:p>
          <a:p>
            <a:pPr algn="ctr">
              <a:lnSpc>
                <a:spcPts val="6256"/>
              </a:lnSpc>
            </a:pPr>
            <a:r>
              <a:rPr lang="en-US" sz="4468">
                <a:solidFill>
                  <a:srgbClr val="A4835C"/>
                </a:solidFill>
                <a:latin typeface="Helvetica World"/>
                <a:ea typeface="Helvetica World"/>
                <a:cs typeface="Helvetica World"/>
                <a:sym typeface="Helvetica World"/>
              </a:rPr>
              <a:t>Antarya Mondal</a:t>
            </a:r>
          </a:p>
          <a:p>
            <a:pPr algn="ctr">
              <a:lnSpc>
                <a:spcPts val="6256"/>
              </a:lnSpc>
              <a:spcBef>
                <a:spcPct val="0"/>
              </a:spcBef>
            </a:pPr>
            <a:r>
              <a:rPr lang="en-US" sz="4468">
                <a:solidFill>
                  <a:srgbClr val="A4835C"/>
                </a:solidFill>
                <a:latin typeface="Helvetica World"/>
                <a:ea typeface="Helvetica World"/>
                <a:cs typeface="Helvetica World"/>
                <a:sym typeface="Helvetica World"/>
              </a:rPr>
              <a:t>Shruti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4074708" y="1074840"/>
            <a:ext cx="9791436" cy="1491539"/>
          </a:xfrm>
          <a:prstGeom prst="rect">
            <a:avLst/>
          </a:prstGeom>
        </p:spPr>
        <p:txBody>
          <a:bodyPr anchor="t" rtlCol="false" tIns="0" lIns="0" bIns="0" rIns="0">
            <a:spAutoFit/>
          </a:bodyPr>
          <a:lstStyle/>
          <a:p>
            <a:pPr algn="ctr">
              <a:lnSpc>
                <a:spcPts val="12177"/>
              </a:lnSpc>
            </a:pPr>
            <a:r>
              <a:rPr lang="en-US" sz="8698">
                <a:solidFill>
                  <a:srgbClr val="6E4823"/>
                </a:solidFill>
                <a:latin typeface="Kingred Modern"/>
                <a:ea typeface="Kingred Modern"/>
                <a:cs typeface="Kingred Modern"/>
                <a:sym typeface="Kingred Modern"/>
              </a:rPr>
              <a:t>WEEK 1 &amp; 2</a:t>
            </a:r>
          </a:p>
        </p:txBody>
      </p:sp>
      <p:sp>
        <p:nvSpPr>
          <p:cNvPr name="TextBox 14" id="14"/>
          <p:cNvSpPr txBox="true"/>
          <p:nvPr/>
        </p:nvSpPr>
        <p:spPr>
          <a:xfrm rot="0">
            <a:off x="1662229" y="3197669"/>
            <a:ext cx="14963542" cy="1854894"/>
          </a:xfrm>
          <a:prstGeom prst="rect">
            <a:avLst/>
          </a:prstGeom>
        </p:spPr>
        <p:txBody>
          <a:bodyPr anchor="t" rtlCol="false" tIns="0" lIns="0" bIns="0" rIns="0">
            <a:spAutoFit/>
          </a:bodyPr>
          <a:lstStyle/>
          <a:p>
            <a:pPr algn="ctr">
              <a:lnSpc>
                <a:spcPts val="7486"/>
              </a:lnSpc>
              <a:spcBef>
                <a:spcPct val="0"/>
              </a:spcBef>
            </a:pPr>
            <a:r>
              <a:rPr lang="en-US" sz="5347">
                <a:solidFill>
                  <a:srgbClr val="A4835C"/>
                </a:solidFill>
                <a:latin typeface="Helvetica World"/>
                <a:ea typeface="Helvetica World"/>
                <a:cs typeface="Helvetica World"/>
                <a:sym typeface="Helvetica World"/>
              </a:rPr>
              <a:t>Basics and Setup. Mathematical Modeling and     Problem Formulation </a:t>
            </a:r>
          </a:p>
        </p:txBody>
      </p:sp>
      <p:sp>
        <p:nvSpPr>
          <p:cNvPr name="TextBox 15" id="15"/>
          <p:cNvSpPr txBox="true"/>
          <p:nvPr/>
        </p:nvSpPr>
        <p:spPr>
          <a:xfrm rot="0">
            <a:off x="2218864" y="5057775"/>
            <a:ext cx="13777467" cy="4295140"/>
          </a:xfrm>
          <a:prstGeom prst="rect">
            <a:avLst/>
          </a:prstGeom>
        </p:spPr>
        <p:txBody>
          <a:bodyPr anchor="t" rtlCol="false" tIns="0" lIns="0" bIns="0" rIns="0">
            <a:spAutoFit/>
          </a:bodyPr>
          <a:lstStyle/>
          <a:p>
            <a:pPr algn="ctr">
              <a:lnSpc>
                <a:spcPts val="6860"/>
              </a:lnSpc>
            </a:pPr>
            <a:r>
              <a:rPr lang="en-US" sz="4900" b="true">
                <a:solidFill>
                  <a:srgbClr val="A4835C"/>
                </a:solidFill>
                <a:latin typeface="Canva Sans Bold"/>
                <a:ea typeface="Canva Sans Bold"/>
                <a:cs typeface="Canva Sans Bold"/>
                <a:sym typeface="Canva Sans Bold"/>
              </a:rPr>
              <a:t>Objective: Learn the fundamentals of trajectory optimization and set up your MATLAB environment &amp; Develop the robot's kinematic model and define optimization constraints.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2140153" y="594566"/>
            <a:ext cx="14278606" cy="2495479"/>
          </a:xfrm>
          <a:prstGeom prst="rect">
            <a:avLst/>
          </a:prstGeom>
        </p:spPr>
        <p:txBody>
          <a:bodyPr anchor="t" rtlCol="false" tIns="0" lIns="0" bIns="0" rIns="0">
            <a:spAutoFit/>
          </a:bodyPr>
          <a:lstStyle/>
          <a:p>
            <a:pPr algn="ctr">
              <a:lnSpc>
                <a:spcPts val="9978"/>
              </a:lnSpc>
            </a:pPr>
            <a:r>
              <a:rPr lang="en-US" sz="7127">
                <a:solidFill>
                  <a:srgbClr val="6E4823"/>
                </a:solidFill>
                <a:latin typeface="Kingred Modern"/>
                <a:ea typeface="Kingred Modern"/>
                <a:cs typeface="Kingred Modern"/>
                <a:sym typeface="Kingred Modern"/>
              </a:rPr>
              <a:t>INTRODUCTION TO OPTIMIZATION USING MATLAB</a:t>
            </a:r>
          </a:p>
        </p:txBody>
      </p:sp>
      <p:sp>
        <p:nvSpPr>
          <p:cNvPr name="TextBox 14" id="14"/>
          <p:cNvSpPr txBox="true"/>
          <p:nvPr/>
        </p:nvSpPr>
        <p:spPr>
          <a:xfrm rot="0">
            <a:off x="2008936" y="3421675"/>
            <a:ext cx="14541041" cy="5390515"/>
          </a:xfrm>
          <a:prstGeom prst="rect">
            <a:avLst/>
          </a:prstGeom>
        </p:spPr>
        <p:txBody>
          <a:bodyPr anchor="t" rtlCol="false" tIns="0" lIns="0" bIns="0" rIns="0">
            <a:spAutoFit/>
          </a:bodyPr>
          <a:lstStyle/>
          <a:p>
            <a:pPr algn="just">
              <a:lnSpc>
                <a:spcPts val="4759"/>
              </a:lnSpc>
            </a:pPr>
            <a:r>
              <a:rPr lang="en-US" sz="3399">
                <a:solidFill>
                  <a:srgbClr val="A4835C"/>
                </a:solidFill>
                <a:latin typeface="Helvetica World"/>
                <a:ea typeface="Helvetica World"/>
                <a:cs typeface="Helvetica World"/>
                <a:sym typeface="Helvetica World"/>
              </a:rPr>
              <a:t>This introduction covers the fundamentals of optimization using MATLAB's Optimization Toolbox, teaching how to formulate problems, select appropriate solvers, and implement solutions. Participants will learn to minimize or maximize objective functions, apply constraints, and interpret results. Through practical examples from engineering, robotics, and data science, learners gain hands-on experience with MATLAB for solving real-world optimization challenges.</a:t>
            </a:r>
          </a:p>
          <a:p>
            <a:pPr algn="just">
              <a:lnSpc>
                <a:spcPts val="4759"/>
              </a:lnSpc>
            </a:pPr>
            <a:r>
              <a:rPr lang="en-US" sz="3399" u="sng">
                <a:solidFill>
                  <a:srgbClr val="38B6FF"/>
                </a:solidFill>
                <a:latin typeface="Helvetica World"/>
                <a:ea typeface="Helvetica World"/>
                <a:cs typeface="Helvetica World"/>
                <a:sym typeface="Helvetica World"/>
                <a:hlinkClick r:id="rId10" tooltip="https://www.youtube.com/playlist?list=PLQtvqXM8-V-vImrA1pkzPu7ktHgJENlmI"/>
              </a:rPr>
              <a:t>https://www.youtube.com/playlist?list=PLQtvqXM8-V-vImrA1pkzPu7ktHgJENlmI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2317585" y="890794"/>
            <a:ext cx="13652830" cy="2495479"/>
          </a:xfrm>
          <a:prstGeom prst="rect">
            <a:avLst/>
          </a:prstGeom>
        </p:spPr>
        <p:txBody>
          <a:bodyPr anchor="t" rtlCol="false" tIns="0" lIns="0" bIns="0" rIns="0">
            <a:spAutoFit/>
          </a:bodyPr>
          <a:lstStyle/>
          <a:p>
            <a:pPr algn="ctr">
              <a:lnSpc>
                <a:spcPts val="9978"/>
              </a:lnSpc>
            </a:pPr>
            <a:r>
              <a:rPr lang="en-US" sz="7127">
                <a:solidFill>
                  <a:srgbClr val="6E4823"/>
                </a:solidFill>
                <a:latin typeface="Kingred Modern"/>
                <a:ea typeface="Kingred Modern"/>
                <a:cs typeface="Kingred Modern"/>
                <a:sym typeface="Kingred Modern"/>
              </a:rPr>
              <a:t>TRAJECTORY OPTIMIZATION - MATLAB AND SIMULINK"</a:t>
            </a:r>
          </a:p>
        </p:txBody>
      </p:sp>
      <p:sp>
        <p:nvSpPr>
          <p:cNvPr name="TextBox 14" id="14"/>
          <p:cNvSpPr txBox="true"/>
          <p:nvPr/>
        </p:nvSpPr>
        <p:spPr>
          <a:xfrm rot="0">
            <a:off x="2453041" y="3803628"/>
            <a:ext cx="13902217" cy="4573378"/>
          </a:xfrm>
          <a:prstGeom prst="rect">
            <a:avLst/>
          </a:prstGeom>
        </p:spPr>
        <p:txBody>
          <a:bodyPr anchor="t" rtlCol="false" tIns="0" lIns="0" bIns="0" rIns="0">
            <a:spAutoFit/>
          </a:bodyPr>
          <a:lstStyle/>
          <a:p>
            <a:pPr algn="just">
              <a:lnSpc>
                <a:spcPts val="5182"/>
              </a:lnSpc>
            </a:pPr>
            <a:r>
              <a:rPr lang="en-US" sz="3701">
                <a:solidFill>
                  <a:srgbClr val="A4835C"/>
                </a:solidFill>
                <a:latin typeface="Helvetica World"/>
                <a:ea typeface="Helvetica World"/>
                <a:cs typeface="Helvetica World"/>
                <a:sym typeface="Helvetica World"/>
              </a:rPr>
              <a:t>Trajectory optimization designs efficient, feasible paths for robots or dynamic systems while meeting constraints. MATLAB's Optimization Toolbox handles path planning, and Simulink enables real-time simulation and testing. Applications include robotics and autonomous vehicles, focusing on minimizing energy, time, or path length while ensuring smooth, collision-free motion.</a:t>
            </a:r>
          </a:p>
          <a:p>
            <a:pPr algn="just">
              <a:lnSpc>
                <a:spcPts val="5182"/>
              </a:lnSpc>
            </a:pPr>
            <a:r>
              <a:rPr lang="en-US" sz="3701" u="sng">
                <a:solidFill>
                  <a:srgbClr val="38B6FF"/>
                </a:solidFill>
                <a:latin typeface="Helvetica World"/>
                <a:ea typeface="Helvetica World"/>
                <a:cs typeface="Helvetica World"/>
                <a:sym typeface="Helvetica World"/>
                <a:hlinkClick r:id="rId10" tooltip="https://youtu.be/-dEX1SZOZEY?si=ipAiDT86NW07Dtw5"/>
              </a:rPr>
              <a:t>https://youtu.be/-dEX1SZOZEY?si=ipAiDT86NW07Dtw5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Freeform 13" id="13"/>
          <p:cNvSpPr/>
          <p:nvPr/>
        </p:nvSpPr>
        <p:spPr>
          <a:xfrm flipH="false" flipV="false" rot="0">
            <a:off x="13049654" y="-39988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TextBox 14" id="14"/>
          <p:cNvSpPr txBox="true"/>
          <p:nvPr/>
        </p:nvSpPr>
        <p:spPr>
          <a:xfrm rot="0">
            <a:off x="3529941" y="219741"/>
            <a:ext cx="11605013" cy="2344408"/>
          </a:xfrm>
          <a:prstGeom prst="rect">
            <a:avLst/>
          </a:prstGeom>
        </p:spPr>
        <p:txBody>
          <a:bodyPr anchor="t" rtlCol="false" tIns="0" lIns="0" bIns="0" rIns="0">
            <a:spAutoFit/>
          </a:bodyPr>
          <a:lstStyle/>
          <a:p>
            <a:pPr algn="ctr">
              <a:lnSpc>
                <a:spcPts val="9380"/>
              </a:lnSpc>
            </a:pPr>
            <a:r>
              <a:rPr lang="en-US" sz="6700">
                <a:solidFill>
                  <a:srgbClr val="6E4823"/>
                </a:solidFill>
                <a:latin typeface="Kingred Modern"/>
                <a:ea typeface="Kingred Modern"/>
                <a:cs typeface="Kingred Modern"/>
                <a:sym typeface="Kingred Modern"/>
              </a:rPr>
              <a:t>Trajectory Planning for Robot Manipulators</a:t>
            </a:r>
            <a:r>
              <a:rPr lang="en-US" sz="6700">
                <a:solidFill>
                  <a:srgbClr val="000000"/>
                </a:solidFill>
                <a:latin typeface="Kingred Modern"/>
                <a:ea typeface="Kingred Modern"/>
                <a:cs typeface="Kingred Modern"/>
                <a:sym typeface="Kingred Modern"/>
              </a:rPr>
              <a:t> </a:t>
            </a:r>
          </a:p>
        </p:txBody>
      </p:sp>
      <p:sp>
        <p:nvSpPr>
          <p:cNvPr name="TextBox 15" id="15"/>
          <p:cNvSpPr txBox="true"/>
          <p:nvPr/>
        </p:nvSpPr>
        <p:spPr>
          <a:xfrm rot="0">
            <a:off x="2148922" y="2602249"/>
            <a:ext cx="14637804" cy="6744259"/>
          </a:xfrm>
          <a:prstGeom prst="rect">
            <a:avLst/>
          </a:prstGeom>
        </p:spPr>
        <p:txBody>
          <a:bodyPr anchor="t" rtlCol="false" tIns="0" lIns="0" bIns="0" rIns="0">
            <a:spAutoFit/>
          </a:bodyPr>
          <a:lstStyle/>
          <a:p>
            <a:pPr algn="just">
              <a:lnSpc>
                <a:spcPts val="4914"/>
              </a:lnSpc>
            </a:pPr>
            <a:r>
              <a:rPr lang="en-US" sz="3510">
                <a:solidFill>
                  <a:srgbClr val="A4835C"/>
                </a:solidFill>
                <a:latin typeface="Helvetica World"/>
                <a:ea typeface="Helvetica World"/>
                <a:cs typeface="Helvetica World"/>
                <a:sym typeface="Helvetica World"/>
              </a:rPr>
              <a:t>Adaptive Trajectory Planning for Robot Manipulators focuses on creating paths that not only optimize movement but also adapt in real-time to changes in the environment or tasks. Unlike traditional methods, adaptive planning allows robotic arms to handle dynamic obstacles, unexpected targets, or varying task requirements seamlessly.</a:t>
            </a:r>
          </a:p>
          <a:p>
            <a:pPr algn="just">
              <a:lnSpc>
                <a:spcPts val="4914"/>
              </a:lnSpc>
            </a:pPr>
            <a:r>
              <a:rPr lang="en-US" sz="3510">
                <a:solidFill>
                  <a:srgbClr val="A4835C"/>
                </a:solidFill>
                <a:latin typeface="Helvetica World"/>
                <a:ea typeface="Helvetica World"/>
                <a:cs typeface="Helvetica World"/>
                <a:sym typeface="Helvetica World"/>
              </a:rPr>
              <a:t>This approach uses advanced tools like sensors, machine learning, and real-time feedback systems, ensuring efficiency, safety, and flexibility in industries like healthcare, collaborative robotics, and autonomous manufacturing. It's the next step in making robots smarter and more responsive to their surroundings.</a:t>
            </a:r>
          </a:p>
          <a:p>
            <a:pPr algn="just">
              <a:lnSpc>
                <a:spcPts val="4474"/>
              </a:lnSpc>
              <a:spcBef>
                <a:spcPct val="0"/>
              </a:spcBef>
            </a:pPr>
          </a:p>
        </p:txBody>
      </p:sp>
      <p:sp>
        <p:nvSpPr>
          <p:cNvPr name="TextBox 16" id="16"/>
          <p:cNvSpPr txBox="true"/>
          <p:nvPr/>
        </p:nvSpPr>
        <p:spPr>
          <a:xfrm rot="0">
            <a:off x="2148922" y="8868662"/>
            <a:ext cx="10781943" cy="589915"/>
          </a:xfrm>
          <a:prstGeom prst="rect">
            <a:avLst/>
          </a:prstGeom>
        </p:spPr>
        <p:txBody>
          <a:bodyPr anchor="t" rtlCol="false" tIns="0" lIns="0" bIns="0" rIns="0">
            <a:spAutoFit/>
          </a:bodyPr>
          <a:lstStyle/>
          <a:p>
            <a:pPr algn="ctr">
              <a:lnSpc>
                <a:spcPts val="4759"/>
              </a:lnSpc>
            </a:pPr>
            <a:r>
              <a:rPr lang="en-US" sz="3399" u="sng">
                <a:solidFill>
                  <a:srgbClr val="38B6FF"/>
                </a:solidFill>
                <a:latin typeface="Helvetica World"/>
                <a:ea typeface="Helvetica World"/>
                <a:cs typeface="Helvetica World"/>
                <a:sym typeface="Helvetica World"/>
                <a:hlinkClick r:id="rId10" tooltip="https://youtu.be/Fd7wjZDoh7g?si=IPMbJNBYxQcoGkyG"/>
              </a:rPr>
              <a:t>https://youtu.be/Fd7wjZDoh7g?si=IPMbJNBYxQcoGkyG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1888490" y="451933"/>
            <a:ext cx="14511020" cy="2441563"/>
          </a:xfrm>
          <a:prstGeom prst="rect">
            <a:avLst/>
          </a:prstGeom>
        </p:spPr>
        <p:txBody>
          <a:bodyPr anchor="t" rtlCol="false" tIns="0" lIns="0" bIns="0" rIns="0">
            <a:spAutoFit/>
          </a:bodyPr>
          <a:lstStyle/>
          <a:p>
            <a:pPr algn="ctr">
              <a:lnSpc>
                <a:spcPts val="9800"/>
              </a:lnSpc>
            </a:pPr>
            <a:r>
              <a:rPr lang="en-US" sz="7000">
                <a:solidFill>
                  <a:srgbClr val="6E4823"/>
                </a:solidFill>
                <a:latin typeface="Kingred Modern"/>
                <a:ea typeface="Kingred Modern"/>
                <a:cs typeface="Kingred Modern"/>
                <a:sym typeface="Kingred Modern"/>
              </a:rPr>
              <a:t>Gait and Trajectory Optimization for Legged Robots"</a:t>
            </a:r>
          </a:p>
        </p:txBody>
      </p:sp>
      <p:sp>
        <p:nvSpPr>
          <p:cNvPr name="TextBox 14" id="14"/>
          <p:cNvSpPr txBox="true"/>
          <p:nvPr/>
        </p:nvSpPr>
        <p:spPr>
          <a:xfrm rot="0">
            <a:off x="3849231" y="8799872"/>
            <a:ext cx="10589539" cy="580390"/>
          </a:xfrm>
          <a:prstGeom prst="rect">
            <a:avLst/>
          </a:prstGeom>
        </p:spPr>
        <p:txBody>
          <a:bodyPr anchor="t" rtlCol="false" tIns="0" lIns="0" bIns="0" rIns="0">
            <a:spAutoFit/>
          </a:bodyPr>
          <a:lstStyle/>
          <a:p>
            <a:pPr algn="ctr">
              <a:lnSpc>
                <a:spcPts val="4759"/>
              </a:lnSpc>
            </a:pPr>
            <a:r>
              <a:rPr lang="en-US" sz="3399" u="sng">
                <a:solidFill>
                  <a:srgbClr val="38B6FF"/>
                </a:solidFill>
                <a:latin typeface="Canva Sans"/>
                <a:ea typeface="Canva Sans"/>
                <a:cs typeface="Canva Sans"/>
                <a:sym typeface="Canva Sans"/>
                <a:hlinkClick r:id="rId10" tooltip="https://youtu.be/KhWuLvb934g?si=BdM6QihFf1ttVAaB"/>
              </a:rPr>
              <a:t>https://www.youtube.com/watch?v=KhWuLvb934g</a:t>
            </a:r>
          </a:p>
        </p:txBody>
      </p:sp>
      <p:sp>
        <p:nvSpPr>
          <p:cNvPr name="TextBox 15" id="15"/>
          <p:cNvSpPr txBox="true"/>
          <p:nvPr/>
        </p:nvSpPr>
        <p:spPr>
          <a:xfrm rot="0">
            <a:off x="730514" y="2986419"/>
            <a:ext cx="16826972" cy="5718203"/>
          </a:xfrm>
          <a:prstGeom prst="rect">
            <a:avLst/>
          </a:prstGeom>
        </p:spPr>
        <p:txBody>
          <a:bodyPr anchor="t" rtlCol="false" tIns="0" lIns="0" bIns="0" rIns="0">
            <a:spAutoFit/>
          </a:bodyPr>
          <a:lstStyle/>
          <a:p>
            <a:pPr algn="just">
              <a:lnSpc>
                <a:spcPts val="5073"/>
              </a:lnSpc>
              <a:spcBef>
                <a:spcPct val="0"/>
              </a:spcBef>
            </a:pPr>
            <a:r>
              <a:rPr lang="en-US" sz="3623">
                <a:solidFill>
                  <a:srgbClr val="A4835C"/>
                </a:solidFill>
                <a:latin typeface="Helvetica World"/>
                <a:ea typeface="Helvetica World"/>
                <a:cs typeface="Helvetica World"/>
                <a:sym typeface="Helvetica World"/>
              </a:rPr>
              <a:t>This focuses on designing efficient and stable walking patterns (gaits) and movement paths (trajectories) for legged robots like humanoids or quadrupeds. The goal is to ensure smooth, energy-efficient, and balanced motion, even on uneven terrains. Using optimization techniques, engineers determine the best sequence of leg movements and body positioning while considering constraints like joint limits, stability, and obstacle avoidance. Tools like MATLAB and Simulink help model the robot's dynamics, simulate different scenarios, and refine its motion. This is essential for applications in robotics, including rescue missions, exploration, and industrial tasks.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3100255" y="565991"/>
            <a:ext cx="12569382" cy="1493562"/>
          </a:xfrm>
          <a:prstGeom prst="rect">
            <a:avLst/>
          </a:prstGeom>
        </p:spPr>
        <p:txBody>
          <a:bodyPr anchor="t" rtlCol="false" tIns="0" lIns="0" bIns="0" rIns="0">
            <a:spAutoFit/>
          </a:bodyPr>
          <a:lstStyle/>
          <a:p>
            <a:pPr algn="ctr">
              <a:lnSpc>
                <a:spcPts val="12177"/>
              </a:lnSpc>
            </a:pPr>
            <a:r>
              <a:rPr lang="en-US" sz="8698">
                <a:solidFill>
                  <a:srgbClr val="6E4823"/>
                </a:solidFill>
                <a:latin typeface="Kingred Modern"/>
                <a:ea typeface="Kingred Modern"/>
                <a:cs typeface="Kingred Modern"/>
                <a:sym typeface="Kingred Modern"/>
              </a:rPr>
              <a:t>TASK 1</a:t>
            </a:r>
          </a:p>
        </p:txBody>
      </p:sp>
      <p:sp>
        <p:nvSpPr>
          <p:cNvPr name="TextBox 14" id="14"/>
          <p:cNvSpPr txBox="true"/>
          <p:nvPr/>
        </p:nvSpPr>
        <p:spPr>
          <a:xfrm rot="0">
            <a:off x="2453041" y="2499705"/>
            <a:ext cx="14740467" cy="7622502"/>
          </a:xfrm>
          <a:prstGeom prst="rect">
            <a:avLst/>
          </a:prstGeom>
        </p:spPr>
        <p:txBody>
          <a:bodyPr anchor="t" rtlCol="false" tIns="0" lIns="0" bIns="0" rIns="0">
            <a:spAutoFit/>
          </a:bodyPr>
          <a:lstStyle/>
          <a:p>
            <a:pPr algn="just">
              <a:lnSpc>
                <a:spcPts val="4329"/>
              </a:lnSpc>
            </a:pPr>
            <a:r>
              <a:rPr lang="en-US" sz="3092">
                <a:solidFill>
                  <a:srgbClr val="A4835C"/>
                </a:solidFill>
                <a:latin typeface="Helvetica World"/>
                <a:ea typeface="Helvetica World"/>
                <a:cs typeface="Helvetica World"/>
                <a:sym typeface="Helvetica World"/>
              </a:rPr>
              <a:t>Task 1: Simulate a Simple Walking Robot Step</a:t>
            </a:r>
          </a:p>
          <a:p>
            <a:pPr algn="just" marL="667594" indent="-333797" lvl="1">
              <a:lnSpc>
                <a:spcPts val="4329"/>
              </a:lnSpc>
              <a:buFont typeface="Arial"/>
              <a:buChar char="•"/>
            </a:pPr>
            <a:r>
              <a:rPr lang="en-US" sz="3092">
                <a:solidFill>
                  <a:srgbClr val="A4835C"/>
                </a:solidFill>
                <a:latin typeface="Helvetica World"/>
                <a:ea typeface="Helvetica World"/>
                <a:cs typeface="Helvetica World"/>
                <a:sym typeface="Helvetica World"/>
              </a:rPr>
              <a:t>Objective: Simulate a single step of a walking robot in 2D.</a:t>
            </a:r>
          </a:p>
          <a:p>
            <a:pPr algn="just" marL="667594" indent="-333797" lvl="1">
              <a:lnSpc>
                <a:spcPts val="4329"/>
              </a:lnSpc>
              <a:buFont typeface="Arial"/>
              <a:buChar char="•"/>
            </a:pPr>
            <a:r>
              <a:rPr lang="en-US" sz="3092">
                <a:solidFill>
                  <a:srgbClr val="A4835C"/>
                </a:solidFill>
                <a:latin typeface="Helvetica World"/>
                <a:ea typeface="Helvetica World"/>
                <a:cs typeface="Helvetica World"/>
                <a:sym typeface="Helvetica World"/>
              </a:rPr>
              <a:t>Steps:</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Assume the robot’s foot starts at (0, 0) and ends at (1, 0.5) in 10 steps.</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Use linspace to generate x and y coordinates for the trajectory.</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Plot the trajectory using plot and label the start and end points.</a:t>
            </a:r>
          </a:p>
          <a:p>
            <a:pPr algn="just">
              <a:lnSpc>
                <a:spcPts val="4329"/>
              </a:lnSpc>
            </a:pPr>
            <a:r>
              <a:rPr lang="en-US" sz="3092">
                <a:solidFill>
                  <a:srgbClr val="A4835C"/>
                </a:solidFill>
                <a:latin typeface="Helvetica World"/>
                <a:ea typeface="Helvetica World"/>
                <a:cs typeface="Helvetica World"/>
                <a:sym typeface="Helvetica World"/>
              </a:rPr>
              <a:t>Task 2: Multi-Step Walking</a:t>
            </a:r>
          </a:p>
          <a:p>
            <a:pPr algn="just" marL="667594" indent="-333797" lvl="1">
              <a:lnSpc>
                <a:spcPts val="4329"/>
              </a:lnSpc>
              <a:buFont typeface="Arial"/>
              <a:buChar char="•"/>
            </a:pPr>
            <a:r>
              <a:rPr lang="en-US" sz="3092">
                <a:solidFill>
                  <a:srgbClr val="A4835C"/>
                </a:solidFill>
                <a:latin typeface="Helvetica World"/>
                <a:ea typeface="Helvetica World"/>
                <a:cs typeface="Helvetica World"/>
                <a:sym typeface="Helvetica World"/>
              </a:rPr>
              <a:t>Objective: Create a trajectory for the robot’s foot to take 3 consecutive steps.</a:t>
            </a:r>
          </a:p>
          <a:p>
            <a:pPr algn="just" marL="667594" indent="-333797" lvl="1">
              <a:lnSpc>
                <a:spcPts val="4329"/>
              </a:lnSpc>
              <a:buFont typeface="Arial"/>
              <a:buChar char="•"/>
            </a:pPr>
            <a:r>
              <a:rPr lang="en-US" sz="3092">
                <a:solidFill>
                  <a:srgbClr val="A4835C"/>
                </a:solidFill>
                <a:latin typeface="Helvetica World"/>
                <a:ea typeface="Helvetica World"/>
                <a:cs typeface="Helvetica World"/>
                <a:sym typeface="Helvetica World"/>
              </a:rPr>
              <a:t>Steps:</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The foot moves from (0, 0) to (1, 0.5), then (2, 0) to (3, 0.5).</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Combine these trajectories into one continuous motion.</a:t>
            </a:r>
          </a:p>
          <a:p>
            <a:pPr algn="just" marL="1335188" indent="-445063" lvl="2">
              <a:lnSpc>
                <a:spcPts val="4329"/>
              </a:lnSpc>
              <a:buAutoNum type="alphaLcPeriod" startAt="1"/>
            </a:pPr>
            <a:r>
              <a:rPr lang="en-US" sz="3092">
                <a:solidFill>
                  <a:srgbClr val="A4835C"/>
                </a:solidFill>
                <a:latin typeface="Helvetica World"/>
                <a:ea typeface="Helvetica World"/>
                <a:cs typeface="Helvetica World"/>
                <a:sym typeface="Helvetica World"/>
              </a:rPr>
              <a:t>Plot the combined trajectory.</a:t>
            </a:r>
          </a:p>
          <a:p>
            <a:pPr algn="just">
              <a:lnSpc>
                <a:spcPts val="4329"/>
              </a:lnSpc>
            </a:pPr>
            <a:r>
              <a:rPr lang="en-US" sz="3092">
                <a:solidFill>
                  <a:srgbClr val="A4835C"/>
                </a:solidFill>
                <a:latin typeface="Helvetica World"/>
                <a:ea typeface="Helvetica World"/>
                <a:cs typeface="Helvetica World"/>
                <a:sym typeface="Helvetica World"/>
              </a:rPr>
              <a:t> </a:t>
            </a:r>
          </a:p>
          <a:p>
            <a:pPr algn="just">
              <a:lnSpc>
                <a:spcPts val="432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3683459" y="9258300"/>
            <a:ext cx="2902990" cy="3303545"/>
          </a:xfrm>
          <a:custGeom>
            <a:avLst/>
            <a:gdLst/>
            <a:ahLst/>
            <a:cxnLst/>
            <a:rect r="r" b="b" t="t" l="l"/>
            <a:pathLst>
              <a:path h="3303545" w="2902990">
                <a:moveTo>
                  <a:pt x="0" y="0"/>
                </a:moveTo>
                <a:lnTo>
                  <a:pt x="2902990" y="0"/>
                </a:lnTo>
                <a:lnTo>
                  <a:pt x="2902990" y="3303545"/>
                </a:lnTo>
                <a:lnTo>
                  <a:pt x="0" y="3303545"/>
                </a:lnTo>
                <a:lnTo>
                  <a:pt x="0" y="0"/>
                </a:lnTo>
                <a:close/>
              </a:path>
            </a:pathLst>
          </a:custGeom>
          <a:blipFill>
            <a:blip r:embed="rId3"/>
            <a:stretch>
              <a:fillRect l="0" t="0" r="0" b="0"/>
            </a:stretch>
          </a:blipFill>
        </p:spPr>
      </p:sp>
      <p:sp>
        <p:nvSpPr>
          <p:cNvPr name="Freeform 4" id="4"/>
          <p:cNvSpPr/>
          <p:nvPr/>
        </p:nvSpPr>
        <p:spPr>
          <a:xfrm flipH="false" flipV="false" rot="0">
            <a:off x="15996331" y="8442824"/>
            <a:ext cx="2840504" cy="2623915"/>
          </a:xfrm>
          <a:custGeom>
            <a:avLst/>
            <a:gdLst/>
            <a:ahLst/>
            <a:cxnLst/>
            <a:rect r="r" b="b" t="t" l="l"/>
            <a:pathLst>
              <a:path h="2623915" w="2840504">
                <a:moveTo>
                  <a:pt x="0" y="0"/>
                </a:moveTo>
                <a:lnTo>
                  <a:pt x="2840504" y="0"/>
                </a:lnTo>
                <a:lnTo>
                  <a:pt x="2840504" y="2623916"/>
                </a:lnTo>
                <a:lnTo>
                  <a:pt x="0" y="2623916"/>
                </a:lnTo>
                <a:lnTo>
                  <a:pt x="0" y="0"/>
                </a:lnTo>
                <a:close/>
              </a:path>
            </a:pathLst>
          </a:custGeom>
          <a:blipFill>
            <a:blip r:embed="rId4"/>
            <a:stretch>
              <a:fillRect l="0" t="0" r="0" b="0"/>
            </a:stretch>
          </a:blipFill>
        </p:spPr>
      </p:sp>
      <p:sp>
        <p:nvSpPr>
          <p:cNvPr name="Freeform 5" id="5"/>
          <p:cNvSpPr/>
          <p:nvPr/>
        </p:nvSpPr>
        <p:spPr>
          <a:xfrm flipH="false" flipV="false" rot="735098">
            <a:off x="17210081" y="6359246"/>
            <a:ext cx="2136488" cy="1973581"/>
          </a:xfrm>
          <a:custGeom>
            <a:avLst/>
            <a:gdLst/>
            <a:ahLst/>
            <a:cxnLst/>
            <a:rect r="r" b="b" t="t" l="l"/>
            <a:pathLst>
              <a:path h="1973581" w="2136488">
                <a:moveTo>
                  <a:pt x="0" y="0"/>
                </a:moveTo>
                <a:lnTo>
                  <a:pt x="2136488" y="0"/>
                </a:lnTo>
                <a:lnTo>
                  <a:pt x="2136488" y="1973581"/>
                </a:lnTo>
                <a:lnTo>
                  <a:pt x="0" y="1973581"/>
                </a:lnTo>
                <a:lnTo>
                  <a:pt x="0" y="0"/>
                </a:lnTo>
                <a:close/>
              </a:path>
            </a:pathLst>
          </a:custGeom>
          <a:blipFill>
            <a:blip r:embed="rId4"/>
            <a:stretch>
              <a:fillRect l="0" t="0" r="0" b="0"/>
            </a:stretch>
          </a:blipFill>
        </p:spPr>
      </p:sp>
      <p:sp>
        <p:nvSpPr>
          <p:cNvPr name="Freeform 6" id="6"/>
          <p:cNvSpPr/>
          <p:nvPr/>
        </p:nvSpPr>
        <p:spPr>
          <a:xfrm flipH="true" flipV="false" rot="3880940">
            <a:off x="-1435362" y="779145"/>
            <a:ext cx="2769800" cy="4228703"/>
          </a:xfrm>
          <a:custGeom>
            <a:avLst/>
            <a:gdLst/>
            <a:ahLst/>
            <a:cxnLst/>
            <a:rect r="r" b="b" t="t" l="l"/>
            <a:pathLst>
              <a:path h="4228703" w="2769800">
                <a:moveTo>
                  <a:pt x="2769800" y="0"/>
                </a:moveTo>
                <a:lnTo>
                  <a:pt x="0" y="0"/>
                </a:lnTo>
                <a:lnTo>
                  <a:pt x="0" y="4228703"/>
                </a:lnTo>
                <a:lnTo>
                  <a:pt x="2769800" y="4228703"/>
                </a:lnTo>
                <a:lnTo>
                  <a:pt x="2769800" y="0"/>
                </a:lnTo>
                <a:close/>
              </a:path>
            </a:pathLst>
          </a:custGeom>
          <a:blipFill>
            <a:blip r:embed="rId5"/>
            <a:stretch>
              <a:fillRect l="0" t="0" r="0" b="0"/>
            </a:stretch>
          </a:blipFill>
        </p:spPr>
      </p:sp>
      <p:sp>
        <p:nvSpPr>
          <p:cNvPr name="Freeform 7" id="7"/>
          <p:cNvSpPr/>
          <p:nvPr/>
        </p:nvSpPr>
        <p:spPr>
          <a:xfrm flipH="true" flipV="false" rot="2700000">
            <a:off x="-1012971" y="-1794883"/>
            <a:ext cx="1568017" cy="3957141"/>
          </a:xfrm>
          <a:custGeom>
            <a:avLst/>
            <a:gdLst/>
            <a:ahLst/>
            <a:cxnLst/>
            <a:rect r="r" b="b" t="t" l="l"/>
            <a:pathLst>
              <a:path h="3957141" w="1568017">
                <a:moveTo>
                  <a:pt x="1568017" y="0"/>
                </a:moveTo>
                <a:lnTo>
                  <a:pt x="0" y="0"/>
                </a:lnTo>
                <a:lnTo>
                  <a:pt x="0" y="3957140"/>
                </a:lnTo>
                <a:lnTo>
                  <a:pt x="1568017" y="3957140"/>
                </a:lnTo>
                <a:lnTo>
                  <a:pt x="1568017" y="0"/>
                </a:lnTo>
                <a:close/>
              </a:path>
            </a:pathLst>
          </a:custGeom>
          <a:blipFill>
            <a:blip r:embed="rId6"/>
            <a:stretch>
              <a:fillRect l="0" t="0" r="0" b="0"/>
            </a:stretch>
          </a:blipFill>
        </p:spPr>
      </p:sp>
      <p:sp>
        <p:nvSpPr>
          <p:cNvPr name="Freeform 8" id="8"/>
          <p:cNvSpPr/>
          <p:nvPr/>
        </p:nvSpPr>
        <p:spPr>
          <a:xfrm flipH="false" flipV="false" rot="8862344">
            <a:off x="1055251" y="-2980210"/>
            <a:ext cx="4757812" cy="4634023"/>
          </a:xfrm>
          <a:custGeom>
            <a:avLst/>
            <a:gdLst/>
            <a:ahLst/>
            <a:cxnLst/>
            <a:rect r="r" b="b" t="t" l="l"/>
            <a:pathLst>
              <a:path h="4634023" w="4757812">
                <a:moveTo>
                  <a:pt x="0" y="0"/>
                </a:moveTo>
                <a:lnTo>
                  <a:pt x="4757812" y="0"/>
                </a:lnTo>
                <a:lnTo>
                  <a:pt x="4757812" y="4634023"/>
                </a:lnTo>
                <a:lnTo>
                  <a:pt x="0" y="4634023"/>
                </a:lnTo>
                <a:lnTo>
                  <a:pt x="0" y="0"/>
                </a:lnTo>
                <a:close/>
              </a:path>
            </a:pathLst>
          </a:custGeom>
          <a:blipFill>
            <a:blip r:embed="rId7"/>
            <a:stretch>
              <a:fillRect l="0" t="0" r="0" b="0"/>
            </a:stretch>
          </a:blipFill>
        </p:spPr>
      </p:sp>
      <p:sp>
        <p:nvSpPr>
          <p:cNvPr name="Freeform 9" id="9"/>
          <p:cNvSpPr/>
          <p:nvPr/>
        </p:nvSpPr>
        <p:spPr>
          <a:xfrm flipH="false" flipV="false" rot="0">
            <a:off x="12897254" y="-4151298"/>
            <a:ext cx="7220316" cy="6949554"/>
          </a:xfrm>
          <a:custGeom>
            <a:avLst/>
            <a:gdLst/>
            <a:ahLst/>
            <a:cxnLst/>
            <a:rect r="r" b="b" t="t" l="l"/>
            <a:pathLst>
              <a:path h="6949554" w="7220316">
                <a:moveTo>
                  <a:pt x="0" y="0"/>
                </a:moveTo>
                <a:lnTo>
                  <a:pt x="7220316" y="0"/>
                </a:lnTo>
                <a:lnTo>
                  <a:pt x="7220316" y="6949554"/>
                </a:lnTo>
                <a:lnTo>
                  <a:pt x="0" y="6949554"/>
                </a:lnTo>
                <a:lnTo>
                  <a:pt x="0" y="0"/>
                </a:lnTo>
                <a:close/>
              </a:path>
            </a:pathLst>
          </a:custGeom>
          <a:blipFill>
            <a:blip r:embed="rId8"/>
            <a:stretch>
              <a:fillRect l="0" t="0" r="0" b="0"/>
            </a:stretch>
          </a:blipFill>
        </p:spPr>
      </p:sp>
      <p:sp>
        <p:nvSpPr>
          <p:cNvPr name="Freeform 10" id="10"/>
          <p:cNvSpPr/>
          <p:nvPr/>
        </p:nvSpPr>
        <p:spPr>
          <a:xfrm flipH="false" flipV="false" rot="0">
            <a:off x="-2956983" y="7717344"/>
            <a:ext cx="7467517" cy="7187485"/>
          </a:xfrm>
          <a:custGeom>
            <a:avLst/>
            <a:gdLst/>
            <a:ahLst/>
            <a:cxnLst/>
            <a:rect r="r" b="b" t="t" l="l"/>
            <a:pathLst>
              <a:path h="7187485" w="7467517">
                <a:moveTo>
                  <a:pt x="0" y="0"/>
                </a:moveTo>
                <a:lnTo>
                  <a:pt x="7467516" y="0"/>
                </a:lnTo>
                <a:lnTo>
                  <a:pt x="7467516" y="7187484"/>
                </a:lnTo>
                <a:lnTo>
                  <a:pt x="0" y="7187484"/>
                </a:lnTo>
                <a:lnTo>
                  <a:pt x="0" y="0"/>
                </a:lnTo>
                <a:close/>
              </a:path>
            </a:pathLst>
          </a:custGeom>
          <a:blipFill>
            <a:blip r:embed="rId8"/>
            <a:stretch>
              <a:fillRect l="0" t="0" r="0" b="0"/>
            </a:stretch>
          </a:blipFill>
        </p:spPr>
      </p:sp>
      <p:sp>
        <p:nvSpPr>
          <p:cNvPr name="Freeform 11" id="11"/>
          <p:cNvSpPr/>
          <p:nvPr/>
        </p:nvSpPr>
        <p:spPr>
          <a:xfrm flipH="false" flipV="false" rot="0">
            <a:off x="-513330" y="7997490"/>
            <a:ext cx="3189446" cy="7187485"/>
          </a:xfrm>
          <a:custGeom>
            <a:avLst/>
            <a:gdLst/>
            <a:ahLst/>
            <a:cxnLst/>
            <a:rect r="r" b="b" t="t" l="l"/>
            <a:pathLst>
              <a:path h="7187485" w="3189446">
                <a:moveTo>
                  <a:pt x="0" y="0"/>
                </a:moveTo>
                <a:lnTo>
                  <a:pt x="3189447" y="0"/>
                </a:lnTo>
                <a:lnTo>
                  <a:pt x="3189447" y="7187484"/>
                </a:lnTo>
                <a:lnTo>
                  <a:pt x="0" y="7187484"/>
                </a:lnTo>
                <a:lnTo>
                  <a:pt x="0" y="0"/>
                </a:lnTo>
                <a:close/>
              </a:path>
            </a:pathLst>
          </a:custGeom>
          <a:blipFill>
            <a:blip r:embed="rId9"/>
            <a:stretch>
              <a:fillRect l="0" t="0" r="0" b="0"/>
            </a:stretch>
          </a:blipFill>
        </p:spPr>
      </p:sp>
      <p:sp>
        <p:nvSpPr>
          <p:cNvPr name="Freeform 12" id="12"/>
          <p:cNvSpPr/>
          <p:nvPr/>
        </p:nvSpPr>
        <p:spPr>
          <a:xfrm flipH="false" flipV="true" rot="0">
            <a:off x="15487811" y="-4650415"/>
            <a:ext cx="3083865" cy="6949554"/>
          </a:xfrm>
          <a:custGeom>
            <a:avLst/>
            <a:gdLst/>
            <a:ahLst/>
            <a:cxnLst/>
            <a:rect r="r" b="b" t="t" l="l"/>
            <a:pathLst>
              <a:path h="6949554" w="3083865">
                <a:moveTo>
                  <a:pt x="0" y="6949554"/>
                </a:moveTo>
                <a:lnTo>
                  <a:pt x="3083865" y="6949554"/>
                </a:lnTo>
                <a:lnTo>
                  <a:pt x="3083865" y="0"/>
                </a:lnTo>
                <a:lnTo>
                  <a:pt x="0" y="0"/>
                </a:lnTo>
                <a:lnTo>
                  <a:pt x="0" y="6949554"/>
                </a:lnTo>
                <a:close/>
              </a:path>
            </a:pathLst>
          </a:custGeom>
          <a:blipFill>
            <a:blip r:embed="rId9"/>
            <a:stretch>
              <a:fillRect l="0" t="0" r="0" b="0"/>
            </a:stretch>
          </a:blipFill>
        </p:spPr>
      </p:sp>
      <p:sp>
        <p:nvSpPr>
          <p:cNvPr name="TextBox 13" id="13"/>
          <p:cNvSpPr txBox="true"/>
          <p:nvPr/>
        </p:nvSpPr>
        <p:spPr>
          <a:xfrm rot="0">
            <a:off x="2899013" y="1074840"/>
            <a:ext cx="12776726" cy="1477053"/>
          </a:xfrm>
          <a:prstGeom prst="rect">
            <a:avLst/>
          </a:prstGeom>
        </p:spPr>
        <p:txBody>
          <a:bodyPr anchor="t" rtlCol="false" tIns="0" lIns="0" bIns="0" rIns="0">
            <a:spAutoFit/>
          </a:bodyPr>
          <a:lstStyle/>
          <a:p>
            <a:pPr algn="ctr">
              <a:lnSpc>
                <a:spcPts val="12037"/>
              </a:lnSpc>
            </a:pPr>
            <a:r>
              <a:rPr lang="en-US" sz="8598">
                <a:solidFill>
                  <a:srgbClr val="6E4823"/>
                </a:solidFill>
                <a:latin typeface="Kingred Modern"/>
                <a:ea typeface="Kingred Modern"/>
                <a:cs typeface="Kingred Modern"/>
                <a:sym typeface="Kingred Modern"/>
              </a:rPr>
              <a:t>TASK 2</a:t>
            </a:r>
          </a:p>
        </p:txBody>
      </p:sp>
      <p:sp>
        <p:nvSpPr>
          <p:cNvPr name="TextBox 14" id="14"/>
          <p:cNvSpPr txBox="true"/>
          <p:nvPr/>
        </p:nvSpPr>
        <p:spPr>
          <a:xfrm rot="0">
            <a:off x="1485642" y="2529942"/>
            <a:ext cx="15301084" cy="6844286"/>
          </a:xfrm>
          <a:prstGeom prst="rect">
            <a:avLst/>
          </a:prstGeom>
        </p:spPr>
        <p:txBody>
          <a:bodyPr anchor="t" rtlCol="false" tIns="0" lIns="0" bIns="0" rIns="0">
            <a:spAutoFit/>
          </a:bodyPr>
          <a:lstStyle/>
          <a:p>
            <a:pPr algn="just">
              <a:lnSpc>
                <a:spcPts val="4194"/>
              </a:lnSpc>
            </a:pPr>
            <a:r>
              <a:rPr lang="en-US" sz="2996">
                <a:solidFill>
                  <a:srgbClr val="A4835C"/>
                </a:solidFill>
                <a:latin typeface="Canva Sans"/>
                <a:ea typeface="Canva Sans"/>
                <a:cs typeface="Canva Sans"/>
                <a:sym typeface="Canva Sans"/>
              </a:rPr>
              <a:t>1.  Straight-</a:t>
            </a:r>
            <a:r>
              <a:rPr lang="en-US" sz="2996">
                <a:solidFill>
                  <a:srgbClr val="A4835C"/>
                </a:solidFill>
                <a:latin typeface="Canva Sans"/>
                <a:ea typeface="Canva Sans"/>
                <a:cs typeface="Canva Sans"/>
                <a:sym typeface="Canva Sans"/>
              </a:rPr>
              <a:t>Line Tr</a:t>
            </a:r>
            <a:r>
              <a:rPr lang="en-US" sz="2996">
                <a:solidFill>
                  <a:srgbClr val="A4835C"/>
                </a:solidFill>
                <a:latin typeface="Canva Sans"/>
                <a:ea typeface="Canva Sans"/>
                <a:cs typeface="Canva Sans"/>
                <a:sym typeface="Canva Sans"/>
              </a:rPr>
              <a:t>ajectory Generation</a:t>
            </a:r>
          </a:p>
          <a:p>
            <a:pPr algn="just" marL="646871" indent="-323435" lvl="1">
              <a:lnSpc>
                <a:spcPts val="4194"/>
              </a:lnSpc>
              <a:buFont typeface="Arial"/>
              <a:buChar char="•"/>
            </a:pPr>
            <a:r>
              <a:rPr lang="en-US" sz="2996">
                <a:solidFill>
                  <a:srgbClr val="A4835C"/>
                </a:solidFill>
                <a:latin typeface="Canva Sans"/>
                <a:ea typeface="Canva Sans"/>
                <a:cs typeface="Canva Sans"/>
                <a:sym typeface="Canva Sans"/>
              </a:rPr>
              <a:t>Problem Statement: Gene</a:t>
            </a:r>
            <a:r>
              <a:rPr lang="en-US" sz="2996">
                <a:solidFill>
                  <a:srgbClr val="A4835C"/>
                </a:solidFill>
                <a:latin typeface="Canva Sans"/>
                <a:ea typeface="Canva Sans"/>
                <a:cs typeface="Canva Sans"/>
                <a:sym typeface="Canva Sans"/>
              </a:rPr>
              <a:t>rate a trajectory for a point moving </a:t>
            </a:r>
            <a:r>
              <a:rPr lang="en-US" sz="2996">
                <a:solidFill>
                  <a:srgbClr val="A4835C"/>
                </a:solidFill>
                <a:latin typeface="Canva Sans"/>
                <a:ea typeface="Canva Sans"/>
                <a:cs typeface="Canva Sans"/>
                <a:sym typeface="Canva Sans"/>
              </a:rPr>
              <a:t>in a straight line from (0, 0) to (10, 10) over 20 steps.</a:t>
            </a:r>
          </a:p>
          <a:p>
            <a:pPr algn="just" marL="646871" indent="-323435" lvl="1">
              <a:lnSpc>
                <a:spcPts val="4194"/>
              </a:lnSpc>
              <a:buFont typeface="Arial"/>
              <a:buChar char="•"/>
            </a:pPr>
            <a:r>
              <a:rPr lang="en-US" sz="2996">
                <a:solidFill>
                  <a:srgbClr val="A4835C"/>
                </a:solidFill>
                <a:latin typeface="Canva Sans"/>
                <a:ea typeface="Canva Sans"/>
                <a:cs typeface="Canva Sans"/>
                <a:sym typeface="Canva Sans"/>
              </a:rPr>
              <a:t>Steps:</a:t>
            </a:r>
          </a:p>
          <a:p>
            <a:pPr algn="just" marL="1293742" indent="-431247" lvl="2">
              <a:lnSpc>
                <a:spcPts val="4194"/>
              </a:lnSpc>
              <a:buAutoNum type="alphaLcPeriod" startAt="1"/>
            </a:pPr>
            <a:r>
              <a:rPr lang="en-US" sz="2996">
                <a:solidFill>
                  <a:srgbClr val="A4835C"/>
                </a:solidFill>
                <a:latin typeface="Canva Sans"/>
                <a:ea typeface="Canva Sans"/>
                <a:cs typeface="Canva Sans"/>
                <a:sym typeface="Canva Sans"/>
              </a:rPr>
              <a:t>Use the linspace function to calculate x and y coordinates.</a:t>
            </a:r>
          </a:p>
          <a:p>
            <a:pPr algn="just" marL="1293742" indent="-431247" lvl="2">
              <a:lnSpc>
                <a:spcPts val="4194"/>
              </a:lnSpc>
              <a:buAutoNum type="alphaLcPeriod" startAt="1"/>
            </a:pPr>
            <a:r>
              <a:rPr lang="en-US" sz="2996">
                <a:solidFill>
                  <a:srgbClr val="A4835C"/>
                </a:solidFill>
                <a:latin typeface="Canva Sans"/>
                <a:ea typeface="Canva Sans"/>
                <a:cs typeface="Canva Sans"/>
                <a:sym typeface="Canva Sans"/>
              </a:rPr>
              <a:t>Plot the trajectory with labeled axes and a title.</a:t>
            </a:r>
          </a:p>
          <a:p>
            <a:pPr algn="just" marL="646871" indent="-323435" lvl="1">
              <a:lnSpc>
                <a:spcPts val="4194"/>
              </a:lnSpc>
              <a:buFont typeface="Arial"/>
              <a:buChar char="•"/>
            </a:pPr>
            <a:r>
              <a:rPr lang="en-US" sz="2996">
                <a:solidFill>
                  <a:srgbClr val="A4835C"/>
                </a:solidFill>
                <a:latin typeface="Canva Sans"/>
                <a:ea typeface="Canva Sans"/>
                <a:cs typeface="Canva Sans"/>
                <a:sym typeface="Canva Sans"/>
              </a:rPr>
              <a:t>Expected Output: A straight-line graph.</a:t>
            </a:r>
          </a:p>
          <a:p>
            <a:pPr algn="just">
              <a:lnSpc>
                <a:spcPts val="4194"/>
              </a:lnSpc>
            </a:pPr>
            <a:r>
              <a:rPr lang="en-US" sz="2996">
                <a:solidFill>
                  <a:srgbClr val="A4835C"/>
                </a:solidFill>
                <a:latin typeface="Canva Sans"/>
                <a:ea typeface="Canva Sans"/>
                <a:cs typeface="Canva Sans"/>
                <a:sym typeface="Canva Sans"/>
              </a:rPr>
              <a:t>2.  </a:t>
            </a:r>
            <a:r>
              <a:rPr lang="en-US" sz="2996">
                <a:solidFill>
                  <a:srgbClr val="A4835C"/>
                </a:solidFill>
                <a:latin typeface="Canva Sans"/>
                <a:ea typeface="Canva Sans"/>
                <a:cs typeface="Canva Sans"/>
                <a:sym typeface="Canva Sans"/>
              </a:rPr>
              <a:t>Challenge: Circular Trajectory</a:t>
            </a:r>
          </a:p>
          <a:p>
            <a:pPr algn="just" marL="646871" indent="-323435" lvl="1">
              <a:lnSpc>
                <a:spcPts val="4194"/>
              </a:lnSpc>
              <a:buFont typeface="Arial"/>
              <a:buChar char="•"/>
            </a:pPr>
            <a:r>
              <a:rPr lang="en-US" sz="2996">
                <a:solidFill>
                  <a:srgbClr val="A4835C"/>
                </a:solidFill>
                <a:latin typeface="Canva Sans"/>
                <a:ea typeface="Canva Sans"/>
                <a:cs typeface="Canva Sans"/>
                <a:sym typeface="Canva Sans"/>
              </a:rPr>
              <a:t>Advanced Task: Create a circular trajectory using polar equations: x=rcos⁡(θ),y=rsin⁡(θ)x = r \cos(\theta), \quad y = r \sin(\theta)x=rcos(θ),y=rsin(θ)</a:t>
            </a:r>
          </a:p>
          <a:p>
            <a:pPr algn="just" marL="1293742" indent="-431247" lvl="2">
              <a:lnSpc>
                <a:spcPts val="4194"/>
              </a:lnSpc>
              <a:buFont typeface="Arial"/>
              <a:buChar char="⚬"/>
            </a:pPr>
            <a:r>
              <a:rPr lang="en-US" sz="2996">
                <a:solidFill>
                  <a:srgbClr val="A4835C"/>
                </a:solidFill>
                <a:latin typeface="Canva Sans"/>
                <a:ea typeface="Canva Sans"/>
                <a:cs typeface="Canva Sans"/>
                <a:sym typeface="Canva Sans"/>
              </a:rPr>
              <a:t>Let r=5r = 5r=5 and θ\thetaθ vary from 000 to 2π2\pi2π in 100 steps.</a:t>
            </a:r>
          </a:p>
          <a:p>
            <a:pPr algn="just" marL="1293742" indent="-431247" lvl="2">
              <a:lnSpc>
                <a:spcPts val="4194"/>
              </a:lnSpc>
              <a:buFont typeface="Arial"/>
              <a:buChar char="⚬"/>
            </a:pPr>
            <a:r>
              <a:rPr lang="en-US" sz="2996">
                <a:solidFill>
                  <a:srgbClr val="A4835C"/>
                </a:solidFill>
                <a:latin typeface="Canva Sans"/>
                <a:ea typeface="Canva Sans"/>
                <a:cs typeface="Canva Sans"/>
                <a:sym typeface="Canva Sans"/>
              </a:rPr>
              <a:t>Plot the circular trajectory.</a:t>
            </a:r>
          </a:p>
          <a:p>
            <a:pPr algn="just">
              <a:lnSpc>
                <a:spcPts val="2036"/>
              </a:lnSpc>
            </a:pPr>
          </a:p>
          <a:p>
            <a:pPr algn="just">
              <a:lnSpc>
                <a:spcPts val="2036"/>
              </a:lnSpc>
            </a:pPr>
            <a:r>
              <a:rPr lang="en-US" sz="1454">
                <a:solidFill>
                  <a:srgbClr val="A4835C"/>
                </a:solidFill>
                <a:latin typeface="Canva Sans"/>
                <a:ea typeface="Canva Sans"/>
                <a:cs typeface="Canva Sans"/>
                <a:sym typeface="Canva Sans"/>
              </a:rPr>
              <a:t>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12802904" y="9019220"/>
            <a:ext cx="3465428" cy="3943588"/>
          </a:xfrm>
          <a:custGeom>
            <a:avLst/>
            <a:gdLst/>
            <a:ahLst/>
            <a:cxnLst/>
            <a:rect r="r" b="b" t="t" l="l"/>
            <a:pathLst>
              <a:path h="3943588" w="3465428">
                <a:moveTo>
                  <a:pt x="0" y="0"/>
                </a:moveTo>
                <a:lnTo>
                  <a:pt x="3465428" y="0"/>
                </a:lnTo>
                <a:lnTo>
                  <a:pt x="3465428" y="3943588"/>
                </a:lnTo>
                <a:lnTo>
                  <a:pt x="0" y="3943588"/>
                </a:lnTo>
                <a:lnTo>
                  <a:pt x="0" y="0"/>
                </a:lnTo>
                <a:close/>
              </a:path>
            </a:pathLst>
          </a:custGeom>
          <a:blipFill>
            <a:blip r:embed="rId3"/>
            <a:stretch>
              <a:fillRect l="0" t="0" r="0" b="0"/>
            </a:stretch>
          </a:blipFill>
        </p:spPr>
      </p:sp>
      <p:sp>
        <p:nvSpPr>
          <p:cNvPr name="Freeform 4" id="4"/>
          <p:cNvSpPr/>
          <p:nvPr/>
        </p:nvSpPr>
        <p:spPr>
          <a:xfrm flipH="false" flipV="false" rot="0">
            <a:off x="15563882" y="8045750"/>
            <a:ext cx="3390836" cy="3132284"/>
          </a:xfrm>
          <a:custGeom>
            <a:avLst/>
            <a:gdLst/>
            <a:ahLst/>
            <a:cxnLst/>
            <a:rect r="r" b="b" t="t" l="l"/>
            <a:pathLst>
              <a:path h="3132284" w="3390836">
                <a:moveTo>
                  <a:pt x="0" y="0"/>
                </a:moveTo>
                <a:lnTo>
                  <a:pt x="3390836" y="0"/>
                </a:lnTo>
                <a:lnTo>
                  <a:pt x="3390836" y="3132285"/>
                </a:lnTo>
                <a:lnTo>
                  <a:pt x="0" y="3132285"/>
                </a:lnTo>
                <a:lnTo>
                  <a:pt x="0" y="0"/>
                </a:lnTo>
                <a:close/>
              </a:path>
            </a:pathLst>
          </a:custGeom>
          <a:blipFill>
            <a:blip r:embed="rId4"/>
            <a:stretch>
              <a:fillRect l="0" t="0" r="0" b="0"/>
            </a:stretch>
          </a:blipFill>
        </p:spPr>
      </p:sp>
      <p:sp>
        <p:nvSpPr>
          <p:cNvPr name="Freeform 5" id="5"/>
          <p:cNvSpPr/>
          <p:nvPr/>
        </p:nvSpPr>
        <p:spPr>
          <a:xfrm flipH="false" flipV="false" rot="735098">
            <a:off x="17012790" y="5558490"/>
            <a:ext cx="2550420" cy="2355951"/>
          </a:xfrm>
          <a:custGeom>
            <a:avLst/>
            <a:gdLst/>
            <a:ahLst/>
            <a:cxnLst/>
            <a:rect r="r" b="b" t="t" l="l"/>
            <a:pathLst>
              <a:path h="2355951" w="2550420">
                <a:moveTo>
                  <a:pt x="0" y="0"/>
                </a:moveTo>
                <a:lnTo>
                  <a:pt x="2550420" y="0"/>
                </a:lnTo>
                <a:lnTo>
                  <a:pt x="2550420" y="2355951"/>
                </a:lnTo>
                <a:lnTo>
                  <a:pt x="0" y="2355951"/>
                </a:lnTo>
                <a:lnTo>
                  <a:pt x="0" y="0"/>
                </a:lnTo>
                <a:close/>
              </a:path>
            </a:pathLst>
          </a:custGeom>
          <a:blipFill>
            <a:blip r:embed="rId4"/>
            <a:stretch>
              <a:fillRect l="0" t="0" r="0" b="0"/>
            </a:stretch>
          </a:blipFill>
        </p:spPr>
      </p:sp>
      <p:sp>
        <p:nvSpPr>
          <p:cNvPr name="Freeform 6" id="6"/>
          <p:cNvSpPr/>
          <p:nvPr/>
        </p:nvSpPr>
        <p:spPr>
          <a:xfrm flipH="true" flipV="false" rot="3880940">
            <a:off x="-859658" y="693803"/>
            <a:ext cx="3227254" cy="4927105"/>
          </a:xfrm>
          <a:custGeom>
            <a:avLst/>
            <a:gdLst/>
            <a:ahLst/>
            <a:cxnLst/>
            <a:rect r="r" b="b" t="t" l="l"/>
            <a:pathLst>
              <a:path h="4927105" w="3227254">
                <a:moveTo>
                  <a:pt x="3227254" y="0"/>
                </a:moveTo>
                <a:lnTo>
                  <a:pt x="0" y="0"/>
                </a:lnTo>
                <a:lnTo>
                  <a:pt x="0" y="4927105"/>
                </a:lnTo>
                <a:lnTo>
                  <a:pt x="3227254" y="4927105"/>
                </a:lnTo>
                <a:lnTo>
                  <a:pt x="3227254" y="0"/>
                </a:lnTo>
                <a:close/>
              </a:path>
            </a:pathLst>
          </a:custGeom>
          <a:blipFill>
            <a:blip r:embed="rId5"/>
            <a:stretch>
              <a:fillRect l="0" t="0" r="0" b="0"/>
            </a:stretch>
          </a:blipFill>
        </p:spPr>
      </p:sp>
      <p:sp>
        <p:nvSpPr>
          <p:cNvPr name="Freeform 7" id="7"/>
          <p:cNvSpPr/>
          <p:nvPr/>
        </p:nvSpPr>
        <p:spPr>
          <a:xfrm flipH="true" flipV="false" rot="2700000">
            <a:off x="-367506" y="-2305346"/>
            <a:ext cx="1826987" cy="4610693"/>
          </a:xfrm>
          <a:custGeom>
            <a:avLst/>
            <a:gdLst/>
            <a:ahLst/>
            <a:cxnLst/>
            <a:rect r="r" b="b" t="t" l="l"/>
            <a:pathLst>
              <a:path h="4610693" w="1826987">
                <a:moveTo>
                  <a:pt x="1826987" y="0"/>
                </a:moveTo>
                <a:lnTo>
                  <a:pt x="0" y="0"/>
                </a:lnTo>
                <a:lnTo>
                  <a:pt x="0" y="4610692"/>
                </a:lnTo>
                <a:lnTo>
                  <a:pt x="1826987" y="4610692"/>
                </a:lnTo>
                <a:lnTo>
                  <a:pt x="1826987" y="0"/>
                </a:lnTo>
                <a:close/>
              </a:path>
            </a:pathLst>
          </a:custGeom>
          <a:blipFill>
            <a:blip r:embed="rId6"/>
            <a:stretch>
              <a:fillRect l="0" t="0" r="0" b="0"/>
            </a:stretch>
          </a:blipFill>
        </p:spPr>
      </p:sp>
      <p:sp>
        <p:nvSpPr>
          <p:cNvPr name="Freeform 8" id="8"/>
          <p:cNvSpPr/>
          <p:nvPr/>
        </p:nvSpPr>
        <p:spPr>
          <a:xfrm flipH="false" flipV="false" rot="8862344">
            <a:off x="2042299" y="-3686438"/>
            <a:ext cx="5543601" cy="5399367"/>
          </a:xfrm>
          <a:custGeom>
            <a:avLst/>
            <a:gdLst/>
            <a:ahLst/>
            <a:cxnLst/>
            <a:rect r="r" b="b" t="t" l="l"/>
            <a:pathLst>
              <a:path h="5399367" w="5543601">
                <a:moveTo>
                  <a:pt x="0" y="0"/>
                </a:moveTo>
                <a:lnTo>
                  <a:pt x="5543601" y="0"/>
                </a:lnTo>
                <a:lnTo>
                  <a:pt x="5543601" y="5399367"/>
                </a:lnTo>
                <a:lnTo>
                  <a:pt x="0" y="5399367"/>
                </a:lnTo>
                <a:lnTo>
                  <a:pt x="0" y="0"/>
                </a:lnTo>
                <a:close/>
              </a:path>
            </a:pathLst>
          </a:custGeom>
          <a:blipFill>
            <a:blip r:embed="rId7"/>
            <a:stretch>
              <a:fillRect l="0" t="0" r="0" b="0"/>
            </a:stretch>
          </a:blipFill>
        </p:spPr>
      </p:sp>
      <p:sp>
        <p:nvSpPr>
          <p:cNvPr name="Freeform 9" id="9"/>
          <p:cNvSpPr/>
          <p:nvPr/>
        </p:nvSpPr>
        <p:spPr>
          <a:xfrm flipH="false" flipV="false" rot="0">
            <a:off x="11233907" y="-4481194"/>
            <a:ext cx="8550234" cy="8229600"/>
          </a:xfrm>
          <a:custGeom>
            <a:avLst/>
            <a:gdLst/>
            <a:ahLst/>
            <a:cxnLst/>
            <a:rect r="r" b="b" t="t" l="l"/>
            <a:pathLst>
              <a:path h="8229600" w="8550234">
                <a:moveTo>
                  <a:pt x="0" y="0"/>
                </a:moveTo>
                <a:lnTo>
                  <a:pt x="8550233" y="0"/>
                </a:lnTo>
                <a:lnTo>
                  <a:pt x="8550233" y="8229600"/>
                </a:lnTo>
                <a:lnTo>
                  <a:pt x="0" y="8229600"/>
                </a:lnTo>
                <a:lnTo>
                  <a:pt x="0" y="0"/>
                </a:lnTo>
                <a:close/>
              </a:path>
            </a:pathLst>
          </a:custGeom>
          <a:blipFill>
            <a:blip r:embed="rId8"/>
            <a:stretch>
              <a:fillRect l="0" t="0" r="0" b="0"/>
            </a:stretch>
          </a:blipFill>
        </p:spPr>
      </p:sp>
      <p:sp>
        <p:nvSpPr>
          <p:cNvPr name="Freeform 10" id="10"/>
          <p:cNvSpPr/>
          <p:nvPr/>
        </p:nvSpPr>
        <p:spPr>
          <a:xfrm flipH="false" flipV="false" rot="0">
            <a:off x="-3054723" y="7063235"/>
            <a:ext cx="8550234" cy="8229600"/>
          </a:xfrm>
          <a:custGeom>
            <a:avLst/>
            <a:gdLst/>
            <a:ahLst/>
            <a:cxnLst/>
            <a:rect r="r" b="b" t="t" l="l"/>
            <a:pathLst>
              <a:path h="8229600" w="8550234">
                <a:moveTo>
                  <a:pt x="0" y="0"/>
                </a:moveTo>
                <a:lnTo>
                  <a:pt x="8550234" y="0"/>
                </a:lnTo>
                <a:lnTo>
                  <a:pt x="8550234" y="8229600"/>
                </a:lnTo>
                <a:lnTo>
                  <a:pt x="0" y="8229600"/>
                </a:lnTo>
                <a:lnTo>
                  <a:pt x="0" y="0"/>
                </a:lnTo>
                <a:close/>
              </a:path>
            </a:pathLst>
          </a:custGeom>
          <a:blipFill>
            <a:blip r:embed="rId8"/>
            <a:stretch>
              <a:fillRect l="0" t="0" r="0" b="0"/>
            </a:stretch>
          </a:blipFill>
        </p:spPr>
      </p:sp>
      <p:sp>
        <p:nvSpPr>
          <p:cNvPr name="Freeform 11" id="11"/>
          <p:cNvSpPr/>
          <p:nvPr/>
        </p:nvSpPr>
        <p:spPr>
          <a:xfrm flipH="false" flipV="false" rot="0">
            <a:off x="-256763" y="7383999"/>
            <a:ext cx="3651885" cy="8229600"/>
          </a:xfrm>
          <a:custGeom>
            <a:avLst/>
            <a:gdLst/>
            <a:ahLst/>
            <a:cxnLst/>
            <a:rect r="r" b="b" t="t" l="l"/>
            <a:pathLst>
              <a:path h="8229600" w="3651885">
                <a:moveTo>
                  <a:pt x="0" y="0"/>
                </a:moveTo>
                <a:lnTo>
                  <a:pt x="3651885" y="0"/>
                </a:lnTo>
                <a:lnTo>
                  <a:pt x="3651885" y="8229600"/>
                </a:lnTo>
                <a:lnTo>
                  <a:pt x="0" y="8229600"/>
                </a:lnTo>
                <a:lnTo>
                  <a:pt x="0" y="0"/>
                </a:lnTo>
                <a:close/>
              </a:path>
            </a:pathLst>
          </a:custGeom>
          <a:blipFill>
            <a:blip r:embed="rId9"/>
            <a:stretch>
              <a:fillRect l="0" t="0" r="0" b="0"/>
            </a:stretch>
          </a:blipFill>
        </p:spPr>
      </p:sp>
      <p:sp>
        <p:nvSpPr>
          <p:cNvPr name="Freeform 12" id="12"/>
          <p:cNvSpPr/>
          <p:nvPr/>
        </p:nvSpPr>
        <p:spPr>
          <a:xfrm flipH="false" flipV="true" rot="0">
            <a:off x="14301621" y="-5072245"/>
            <a:ext cx="3651885" cy="8229600"/>
          </a:xfrm>
          <a:custGeom>
            <a:avLst/>
            <a:gdLst/>
            <a:ahLst/>
            <a:cxnLst/>
            <a:rect r="r" b="b" t="t" l="l"/>
            <a:pathLst>
              <a:path h="8229600" w="3651885">
                <a:moveTo>
                  <a:pt x="0" y="8229600"/>
                </a:moveTo>
                <a:lnTo>
                  <a:pt x="3651885" y="8229600"/>
                </a:lnTo>
                <a:lnTo>
                  <a:pt x="3651885" y="0"/>
                </a:lnTo>
                <a:lnTo>
                  <a:pt x="0" y="0"/>
                </a:lnTo>
                <a:lnTo>
                  <a:pt x="0" y="8229600"/>
                </a:lnTo>
                <a:close/>
              </a:path>
            </a:pathLst>
          </a:custGeom>
          <a:blipFill>
            <a:blip r:embed="rId9"/>
            <a:stretch>
              <a:fillRect l="0" t="0" r="0" b="0"/>
            </a:stretch>
          </a:blipFill>
        </p:spPr>
      </p:sp>
      <p:sp>
        <p:nvSpPr>
          <p:cNvPr name="TextBox 13" id="13"/>
          <p:cNvSpPr txBox="true"/>
          <p:nvPr/>
        </p:nvSpPr>
        <p:spPr>
          <a:xfrm rot="0">
            <a:off x="2807931" y="3010189"/>
            <a:ext cx="12672137" cy="4809071"/>
          </a:xfrm>
          <a:prstGeom prst="rect">
            <a:avLst/>
          </a:prstGeom>
        </p:spPr>
        <p:txBody>
          <a:bodyPr anchor="t" rtlCol="false" tIns="0" lIns="0" bIns="0" rIns="0">
            <a:spAutoFit/>
          </a:bodyPr>
          <a:lstStyle/>
          <a:p>
            <a:pPr algn="ctr">
              <a:lnSpc>
                <a:spcPts val="18651"/>
              </a:lnSpc>
            </a:pPr>
            <a:r>
              <a:rPr lang="en-US" sz="17431">
                <a:solidFill>
                  <a:srgbClr val="6E4823"/>
                </a:solidFill>
                <a:latin typeface="Kingred Modern"/>
                <a:ea typeface="Kingred Modern"/>
                <a:cs typeface="Kingred Modern"/>
                <a:sym typeface="Kingred Modern"/>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DAGYChhjo4o</dc:identifier>
  <dcterms:modified xsi:type="dcterms:W3CDTF">2011-08-01T06:04:30Z</dcterms:modified>
  <cp:revision>1</cp:revision>
  <dc:title>Robot Trajectory Optimization Using MATLAB Optimization Toolbox</dc:title>
</cp:coreProperties>
</file>

<file path=docProps/thumbnail.jpeg>
</file>